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6" r:id="rId20"/>
    <p:sldId id="277" r:id="rId21"/>
    <p:sldId id="278" r:id="rId22"/>
    <p:sldId id="279" r:id="rId23"/>
    <p:sldId id="280" r:id="rId24"/>
    <p:sldId id="281" r:id="rId25"/>
    <p:sldId id="274" r:id="rId26"/>
    <p:sldId id="275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194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07184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5413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17808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33719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6839180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269545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8388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99134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67155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916668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1636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155E35-BA6C-41EC-9233-DBB1C709FB1D}" type="datetimeFigureOut">
              <a:rPr lang="en-US" smtClean="0"/>
              <a:t>31/03/2018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5B09E0-774B-4B29-9BD5-2DA26629D46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72856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ttc.edu.vn/" TargetMode="Externa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lttc.edu.vn/" TargetMode="External"/><Relationship Id="rId2" Type="http://schemas.openxmlformats.org/officeDocument/2006/relationships/hyperlink" Target="mailto:tuyensinh@LTTC.edu.vn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05000" y="495300"/>
            <a:ext cx="7239000" cy="1676400"/>
          </a:xfrm>
        </p:spPr>
        <p:txBody>
          <a:bodyPr>
            <a:normAutofit/>
          </a:bodyPr>
          <a:lstStyle/>
          <a:p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28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28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81000" y="2362200"/>
            <a:ext cx="8305800" cy="3200400"/>
          </a:xfrm>
        </p:spPr>
        <p:txBody>
          <a:bodyPr>
            <a:normAutofit/>
          </a:bodyPr>
          <a:lstStyle/>
          <a:p>
            <a:endParaRPr lang="en-US" dirty="0" smtClean="0"/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TƯ VẤN TUYỂN SINH </a:t>
            </a:r>
          </a:p>
          <a:p>
            <a:r>
              <a:rPr lang="en-US" sz="4800" b="1" dirty="0" smtClean="0">
                <a:solidFill>
                  <a:srgbClr val="FF0000"/>
                </a:solidFill>
                <a:latin typeface="Arial" pitchFamily="34" charset="0"/>
              </a:rPr>
              <a:t>NĂM 2018</a:t>
            </a:r>
          </a:p>
          <a:p>
            <a:endParaRPr lang="en-US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600" y="304800"/>
            <a:ext cx="2209800" cy="2057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17300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83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b="1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Autofit/>
          </a:bodyPr>
          <a:lstStyle/>
          <a:p>
            <a:pPr marL="0" indent="0" algn="just">
              <a:buNone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TP.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Minh: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1986;</a:t>
            </a:r>
          </a:p>
          <a:p>
            <a:pPr algn="just">
              <a:buFontTx/>
              <a:buChar char="-"/>
            </a:pP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à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những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Cao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hướng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hiện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lượng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dụng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Tx/>
              <a:buChar char="-"/>
            </a:pP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cũng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khác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sz="2900" dirty="0"/>
          </a:p>
        </p:txBody>
      </p:sp>
    </p:spTree>
    <p:extLst>
      <p:ext uri="{BB962C8B-B14F-4D97-AF65-F5344CB8AC3E}">
        <p14:creationId xmlns:p14="http://schemas.microsoft.com/office/powerpoint/2010/main" val="435201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792162"/>
          </a:xfrm>
        </p:spPr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I. GIỚI THIỆU VỀ TRƯỜNG</a:t>
            </a:r>
            <a:endParaRPr lang="en-US" sz="36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562600"/>
          </a:xfrm>
        </p:spPr>
        <p:txBody>
          <a:bodyPr>
            <a:normAutofit fontScale="85000"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Minh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hécta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Môi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thoáng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tĩnh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kỷ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thiện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bộ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nhiệt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Cao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vừa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thuật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Qui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12.000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5000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110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28600"/>
            <a:ext cx="8229600" cy="914400"/>
          </a:xfrm>
        </p:spPr>
        <p:txBody>
          <a:bodyPr>
            <a:normAutofit fontScale="90000"/>
          </a:bodyPr>
          <a:lstStyle/>
          <a:p>
            <a:pPr lvl="0"/>
            <a:r>
              <a:rPr lang="en-US" dirty="0" smtClean="0"/>
              <a:t/>
            </a:r>
            <a:br>
              <a:rPr lang="en-US" dirty="0" smtClean="0"/>
            </a:br>
            <a:r>
              <a:rPr lang="en-US" sz="36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</a:t>
            </a:r>
            <a:r>
              <a:rPr lang="en-US" sz="3600" b="1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ĐIỀU KIỆN HỌC TẬP VÀ SINH HOẠT</a:t>
            </a:r>
            <a:r>
              <a:rPr lang="en-US" dirty="0"/>
              <a:t/>
            </a:r>
            <a:br>
              <a:rPr lang="en-US" dirty="0"/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229600" cy="5486400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Tài liệu học tập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Thư viện có hơn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100.000 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bản sách và 50.000 đầu sách điện tử phục vụ cho HS-SV, phòng đọc rộng hơn 800 m</a:t>
            </a:r>
            <a:r>
              <a:rPr lang="en-US" baseline="30000" dirty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khang trang, sạch sẽ, thoải mái.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in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sẵn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Wifi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di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buýt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Gòn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Lớn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bến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Miền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v.v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….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xe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0813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229600" cy="4830763"/>
          </a:xfrm>
        </p:spPr>
        <p:txBody>
          <a:bodyPr>
            <a:normAutofit lnSpcReduction="10000"/>
          </a:bodyPr>
          <a:lstStyle/>
          <a:p>
            <a:pPr algn="just">
              <a:buFont typeface="Calibri" pitchFamily="34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khóa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nghệ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dục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ngoại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suốt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biệt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hoạt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đá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chuyền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rổ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bàn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….</a:t>
            </a:r>
          </a:p>
          <a:p>
            <a:pPr algn="just">
              <a:buFont typeface="Calibri" pitchFamily="34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sắp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khoá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biểu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thêm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sở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Calibri" pitchFamily="34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17713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Cơ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toàn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xin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máy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vì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nghề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xã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hội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tâm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quan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việc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làm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cung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ra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bậc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hơn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75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II. ĐIỀU KIỆN HỌC TẬP VÀ SINH HOẠT</a:t>
            </a:r>
            <a:endParaRPr lang="en-US" sz="32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229600" cy="5410200"/>
          </a:xfrm>
        </p:spPr>
        <p:txBody>
          <a:bodyPr>
            <a:normAutofit fontScale="92500" lnSpcReduction="2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Đóng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mức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về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lập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giảm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bổng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quy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định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trợ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Doanh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đãi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dành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tác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kết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du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nhiều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tế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như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Mỹ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Anh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Pháp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Úc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Đức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Singapore,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Hàn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Quốc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…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nguồn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động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ngoài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just">
              <a:buFont typeface="Times New Roman" pitchFamily="18" charset="0"/>
              <a:buChar char="-"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5428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600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III. TUYỂN SINH NĂM 2018</a:t>
            </a:r>
            <a:endParaRPr lang="en-US" sz="36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219200"/>
            <a:ext cx="8382000" cy="5211763"/>
          </a:xfrm>
        </p:spPr>
        <p:txBody>
          <a:bodyPr>
            <a:noAutofit/>
          </a:bodyPr>
          <a:lstStyle/>
          <a:p>
            <a:pPr marL="971550" lvl="1" indent="-514350">
              <a:buAutoNum type="arabicPeriod"/>
            </a:pP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XÉT </a:t>
            </a:r>
            <a:r>
              <a:rPr lang="en-US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TUYỂN CAO ĐẲNG: 4.350 CHỈ </a:t>
            </a:r>
            <a:r>
              <a:rPr lang="en-US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TIÊU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2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kết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quả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học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12.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4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;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được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miễn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cấp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b="1" dirty="0" err="1" smtClean="0"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sz="2800" b="1" dirty="0"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trung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cả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9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2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cao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xuống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thấp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cộng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điểm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)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sz="2800" dirty="0">
                <a:latin typeface="Times New Roman" pitchFamily="18" charset="0"/>
                <a:cs typeface="Times New Roman" pitchFamily="18" charset="0"/>
              </a:rPr>
              <a:t>.   </a:t>
            </a:r>
          </a:p>
          <a:p>
            <a:pPr algn="just">
              <a:buFont typeface="Times New Roman" pitchFamily="18" charset="0"/>
              <a:buChar char="-"/>
            </a:pPr>
            <a:endParaRPr lang="en-US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ight Arrow 3"/>
          <p:cNvSpPr/>
          <p:nvPr/>
        </p:nvSpPr>
        <p:spPr>
          <a:xfrm flipV="1">
            <a:off x="430304" y="6096000"/>
            <a:ext cx="304800" cy="179073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91223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44562"/>
          </a:xfrm>
        </p:spPr>
        <p:txBody>
          <a:bodyPr>
            <a:normAutofit/>
          </a:bodyPr>
          <a:lstStyle/>
          <a:p>
            <a:pPr lvl="1" algn="ctr" rtl="0">
              <a:spcBef>
                <a:spcPct val="0"/>
              </a:spcBef>
            </a:pPr>
            <a:r>
              <a:rPr lang="en-US" sz="30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en-US" sz="30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</a:br>
            <a:endParaRPr lang="en-US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44679158"/>
              </p:ext>
            </p:extLst>
          </p:nvPr>
        </p:nvGraphicFramePr>
        <p:xfrm>
          <a:off x="1219200" y="1295393"/>
          <a:ext cx="7326105" cy="502920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50326"/>
                <a:gridCol w="4410444"/>
                <a:gridCol w="1297008"/>
                <a:gridCol w="1041485"/>
                <a:gridCol w="126842"/>
              </a:tblGrid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600" dirty="0" smtClean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khí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Bảo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hệ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thống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bị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6520155</a:t>
                      </a:r>
                      <a:endParaRPr lang="en-US" sz="26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Cắt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gọt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kim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loại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6520121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chế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6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6510212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838201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</a:t>
                      </a:r>
                      <a:endParaRPr lang="en-US" sz="26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cơ khí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6510201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6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82341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99894441"/>
              </p:ext>
            </p:extLst>
          </p:nvPr>
        </p:nvGraphicFramePr>
        <p:xfrm>
          <a:off x="762000" y="1219200"/>
          <a:ext cx="7772401" cy="5385435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78472"/>
                <a:gridCol w="4674510"/>
                <a:gridCol w="1628818"/>
                <a:gridCol w="855831"/>
                <a:gridCol w="134770"/>
              </a:tblGrid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smtClean="0">
                          <a:effectLst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TT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tiêu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6510304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,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6510303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mạng ngoại vi và thiết bị đầu cuối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6520217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8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điều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khiển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và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tự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4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hóa</a:t>
                      </a:r>
                      <a:endParaRPr lang="en-US" sz="24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6510305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>
                          <a:effectLst/>
                        </a:rPr>
                        <a:t> </a:t>
                      </a:r>
                      <a:endParaRPr lang="en-US" sz="12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9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 công nghiệp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6520227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63817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en-US" sz="24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Điện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tử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4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6520225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4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200" dirty="0">
                          <a:effectLst/>
                        </a:rPr>
                        <a:t> </a:t>
                      </a:r>
                      <a:endParaRPr lang="en-US" sz="12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061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7921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55683568"/>
              </p:ext>
            </p:extLst>
          </p:nvPr>
        </p:nvGraphicFramePr>
        <p:xfrm>
          <a:off x="762000" y="1066800"/>
          <a:ext cx="7924800" cy="49552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87076"/>
                <a:gridCol w="4758561"/>
                <a:gridCol w="1402849"/>
                <a:gridCol w="1126475"/>
                <a:gridCol w="149839"/>
              </a:tblGrid>
              <a:tr h="860335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Động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lực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ô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tô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6480105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Lập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trình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 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máy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tính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16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Web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6480214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>
                          <a:effectLst/>
                        </a:rPr>
                        <a:t> </a:t>
                      </a:r>
                      <a:endParaRPr lang="en-US" sz="9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54986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17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6480205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51138" marR="51138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900" dirty="0">
                          <a:effectLst/>
                        </a:rPr>
                        <a:t> </a:t>
                      </a:r>
                      <a:endParaRPr lang="en-US" sz="9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160466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2317260"/>
              </p:ext>
            </p:extLst>
          </p:nvPr>
        </p:nvGraphicFramePr>
        <p:xfrm>
          <a:off x="609600" y="1143001"/>
          <a:ext cx="8000999" cy="562847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91448"/>
                <a:gridCol w="4801272"/>
                <a:gridCol w="1415441"/>
                <a:gridCol w="1136585"/>
                <a:gridCol w="156253"/>
              </a:tblGrid>
              <a:tr h="91287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 -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Thời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trang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18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May thời trang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6540205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19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may Veston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may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6540204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Công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nghệ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Nhiệt</a:t>
                      </a:r>
                      <a:r>
                        <a:rPr lang="en-US" sz="2800" baseline="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 </a:t>
                      </a:r>
                      <a:r>
                        <a:rPr lang="en-US" sz="2800" baseline="0" dirty="0" err="1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lạnh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21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Lắp đặt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6520114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22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Công nghệ kỹ thuật nhiệt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6510211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23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máy lạnh và điều hoà không khí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6520205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  <a:tr h="482770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24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Vận hành, sửa chữa thiết bị lạnh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6520255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416297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3466421"/>
              </p:ext>
            </p:extLst>
          </p:nvPr>
        </p:nvGraphicFramePr>
        <p:xfrm>
          <a:off x="457200" y="1219197"/>
          <a:ext cx="8229600" cy="481673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4616"/>
                <a:gridCol w="4929912"/>
                <a:gridCol w="1453366"/>
                <a:gridCol w="1167038"/>
                <a:gridCol w="174668"/>
              </a:tblGrid>
              <a:tr h="926747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itchFamily="18" charset="0"/>
                          <a:ea typeface="Times New Roman"/>
                          <a:cs typeface="Times New Roman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6220206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Kế toán doanh nghiệp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6340302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Quản trị doanh nghiệp vừa và nhỏ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6340417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Tài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chính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6340201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b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>
                          <a:effectLst/>
                        </a:rPr>
                        <a:t> </a:t>
                      </a:r>
                      <a:endParaRPr lang="en-US" sz="60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  <a:tr h="486248">
                <a:tc gridSpan="5"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86248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6580201</a:t>
                      </a:r>
                      <a:endParaRPr lang="en-US" sz="280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150</a:t>
                      </a:r>
                      <a:endParaRPr lang="en-US" sz="2800" dirty="0">
                        <a:effectLst/>
                        <a:latin typeface="Times New Roman" pitchFamily="18" charset="0"/>
                        <a:ea typeface="Times New Roman"/>
                        <a:cs typeface="Times New Roman" pitchFamily="18" charset="0"/>
                      </a:endParaRPr>
                    </a:p>
                  </a:txBody>
                  <a:tcPr marL="37132" marR="37132" marT="0" marB="0" anchor="ctr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600" dirty="0">
                          <a:effectLst/>
                        </a:rPr>
                        <a:t> </a:t>
                      </a:r>
                      <a:endParaRPr lang="en-US" sz="600" dirty="0">
                        <a:effectLst/>
                        <a:latin typeface="Times New Roman"/>
                        <a:ea typeface="Times New Roman"/>
                      </a:endParaRPr>
                    </a:p>
                  </a:txBody>
                  <a:tcPr marL="0" marR="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20198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4582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Theo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mẫu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của</a:t>
            </a:r>
            <a:r>
              <a:rPr lang="en-US" sz="3200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i="1" dirty="0" err="1">
                <a:latin typeface="Times New Roman" pitchFamily="18" charset="0"/>
                <a:cs typeface="Times New Roman" pitchFamily="18" charset="0"/>
              </a:rPr>
              <a:t>trường</a:t>
            </a:r>
            <a:endParaRPr lang="en-US" sz="3200" dirty="0">
              <a:latin typeface="Times New Roman" pitchFamily="18" charset="0"/>
              <a:cs typeface="Times New Roman" pitchFamily="18" charset="0"/>
            </a:endParaRPr>
          </a:p>
          <a:p>
            <a:pPr lvl="1"/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gian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3200" b="1" dirty="0">
                <a:latin typeface="Times New Roman" pitchFamily="18" charset="0"/>
                <a:cs typeface="Times New Roman" pitchFamily="18" charset="0"/>
              </a:rPr>
              <a:t>: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Từ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16/4/2018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ngày</a:t>
            </a:r>
            <a:r>
              <a:rPr lang="en-US" sz="3200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30/9/2018</a:t>
            </a:r>
            <a:r>
              <a:rPr lang="en-US" sz="32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*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đủ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bổ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sung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với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thể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820529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5344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906963"/>
          </a:xfrm>
        </p:spPr>
        <p:txBody>
          <a:bodyPr>
            <a:normAutofit fontScale="47500" lnSpcReduction="20000"/>
          </a:bodyPr>
          <a:lstStyle/>
          <a:p>
            <a:pPr marL="457200" lvl="1" indent="0" algn="just">
              <a:buNone/>
            </a:pP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1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Chọn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cách</a:t>
            </a:r>
            <a:r>
              <a:rPr lang="en-US" sz="51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1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100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457200" lvl="1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4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Nộp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trực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tiếp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Cao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đẳng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sau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; 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số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390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Hoàng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Thụ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4,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Quận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Tân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Tp.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Chí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Minh;</a:t>
            </a:r>
          </a:p>
          <a:p>
            <a:pPr algn="just"/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liên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hệ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: (028) 38 110 521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just">
              <a:buNone/>
            </a:pPr>
            <a:endParaRPr lang="en-US" sz="30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Gửi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qua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Bưu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hình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thức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bảo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đảm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nhanh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phát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địa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Giữ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kỹ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biên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để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 smtClean="0">
                <a:latin typeface="Times New Roman" pitchFamily="18" charset="0"/>
                <a:cs typeface="Times New Roman" pitchFamily="18" charset="0"/>
              </a:rPr>
              <a:t>xuất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trình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yêu</a:t>
            </a:r>
            <a:r>
              <a:rPr lang="en-US" sz="5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5000" dirty="0" err="1">
                <a:latin typeface="Times New Roman" pitchFamily="18" charset="0"/>
                <a:cs typeface="Times New Roman" pitchFamily="18" charset="0"/>
              </a:rPr>
              <a:t>cầu</a:t>
            </a:r>
            <a:r>
              <a:rPr lang="en-US" sz="5000" dirty="0" smtClean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marL="0" indent="0" algn="just">
              <a:buNone/>
            </a:pPr>
            <a:endParaRPr lang="en-US" sz="34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3. Đăng </a:t>
            </a:r>
            <a:r>
              <a:rPr lang="de-DE" sz="5000" dirty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ký xét tuyển trực tuyến trên trang web: </a:t>
            </a:r>
            <a:endParaRPr lang="de-DE" sz="5000" dirty="0" smtClean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de-DE" sz="5000" u="sng" dirty="0" smtClean="0">
                <a:latin typeface="Times New Roman" pitchFamily="18" charset="0"/>
                <a:cs typeface="Times New Roman" pitchFamily="18" charset="0"/>
                <a:hlinkClick r:id="rId2"/>
              </a:rPr>
              <a:t>www.lttc.edu.vn</a:t>
            </a:r>
            <a:r>
              <a:rPr lang="de-DE" sz="5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de-DE" sz="5000" dirty="0">
                <a:latin typeface="Times New Roman" pitchFamily="18" charset="0"/>
                <a:cs typeface="Times New Roman" pitchFamily="18" charset="0"/>
              </a:rPr>
              <a:t>(mục Đăng ký xét tuyển).</a:t>
            </a:r>
            <a:endParaRPr lang="en-US" sz="50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sz="42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62660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82000" cy="868362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1. XÉT TUYỂN CAO ĐẲNG: 4.350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066800"/>
            <a:ext cx="8229600" cy="5486400"/>
          </a:xfrm>
        </p:spPr>
        <p:txBody>
          <a:bodyPr>
            <a:normAutofit/>
          </a:bodyPr>
          <a:lstStyle/>
          <a:p>
            <a:pPr marL="457200" lvl="1" indent="0" algn="just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1507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43000"/>
            <a:ext cx="8382000" cy="5410200"/>
          </a:xfrm>
        </p:spPr>
        <p:txBody>
          <a:bodyPr>
            <a:normAutofit lnSpcReduction="10000"/>
          </a:bodyPr>
          <a:lstStyle/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đương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u="sng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chưa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THPT: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và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3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pPr algn="just">
              <a:buFont typeface="Times New Roman" pitchFamily="18" charset="0"/>
              <a:buChar char="-"/>
            </a:pP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Thí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THCS: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theo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chỉ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1,5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năm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môn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).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259187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5334000"/>
          </a:xfrm>
        </p:spPr>
        <p:txBody>
          <a:bodyPr>
            <a:normAutofit/>
          </a:bodyPr>
          <a:lstStyle/>
          <a:p>
            <a:pPr marL="457200" lvl="1" indent="0">
              <a:buNone/>
            </a:pP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nhập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Khi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thông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tin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trúng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):</a:t>
            </a:r>
            <a:endParaRPr lang="en-US" sz="24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học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THPT/THCS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bằng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hoặc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tốt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nghiệp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THPT/THCS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tạm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thời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en-US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công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chứng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xác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nhận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đối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tượng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ưu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nếu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i="1" dirty="0" err="1"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i="1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Giấy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khai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Bản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sao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);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phí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đăng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ký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xét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30.000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đồng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sơ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>
              <a:latin typeface="Times New Roman" pitchFamily="18" charset="0"/>
              <a:cs typeface="Times New Roman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3785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200" y="274638"/>
            <a:ext cx="8915400" cy="792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48777916"/>
              </p:ext>
            </p:extLst>
          </p:nvPr>
        </p:nvGraphicFramePr>
        <p:xfrm>
          <a:off x="381000" y="1219200"/>
          <a:ext cx="8153402" cy="519800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6418"/>
                <a:gridCol w="4680638"/>
                <a:gridCol w="1762009"/>
                <a:gridCol w="1194337"/>
              </a:tblGrid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23302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trì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thống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5520155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Cắt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gọt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kim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loại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5520121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chế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dụng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cụ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68298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552440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43000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3867239"/>
              </p:ext>
            </p:extLst>
          </p:nvPr>
        </p:nvGraphicFramePr>
        <p:xfrm>
          <a:off x="533400" y="1219200"/>
          <a:ext cx="8077199" cy="5120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2"/>
                <a:gridCol w="4636892"/>
                <a:gridCol w="1745541"/>
                <a:gridCol w="1183174"/>
              </a:tblGrid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tử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5510303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ngoại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vi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đầu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cuối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khiển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tự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5510305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  <a:tr h="39272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Điện tử công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5520225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3842100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28600"/>
            <a:ext cx="8686800" cy="792162"/>
          </a:xfrm>
        </p:spPr>
        <p:txBody>
          <a:bodyPr>
            <a:no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877444112"/>
              </p:ext>
            </p:extLst>
          </p:nvPr>
        </p:nvGraphicFramePr>
        <p:xfrm>
          <a:off x="457199" y="1110372"/>
          <a:ext cx="8077201" cy="52904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85801"/>
                <a:gridCol w="4462686"/>
                <a:gridCol w="1745540"/>
                <a:gridCol w="1183174"/>
              </a:tblGrid>
              <a:tr h="119946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tiêu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Động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lực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ô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tô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5510216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12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60553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Veston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5540207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  <a:tr h="1063294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14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may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thời</a:t>
                      </a:r>
                      <a:r>
                        <a:rPr lang="en-US" sz="32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trang</a:t>
                      </a:r>
                      <a:endParaRPr lang="en-US" sz="32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5540204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55394" marR="5539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232570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274638"/>
            <a:ext cx="8839200" cy="8683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19611811"/>
              </p:ext>
            </p:extLst>
          </p:nvPr>
        </p:nvGraphicFramePr>
        <p:xfrm>
          <a:off x="533399" y="1066802"/>
          <a:ext cx="8077200" cy="5303518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11591"/>
                <a:gridCol w="4636892"/>
                <a:gridCol w="1745542"/>
                <a:gridCol w="1183175"/>
              </a:tblGrid>
              <a:tr h="129640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Lắp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đặt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5520114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196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16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nhiệt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5510211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17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điều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hoà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không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khí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5520205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  <a:tr h="68559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</a:t>
                      </a:r>
                      <a:endParaRPr lang="en-US" sz="32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Vận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hành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sửa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chữa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bị</a:t>
                      </a: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32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lạnh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5520255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32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32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9554" marR="49554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5197579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686800" cy="11731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43767057"/>
              </p:ext>
            </p:extLst>
          </p:nvPr>
        </p:nvGraphicFramePr>
        <p:xfrm>
          <a:off x="457201" y="1295402"/>
          <a:ext cx="8001000" cy="538461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6"/>
                <a:gridCol w="4593150"/>
                <a:gridCol w="1729073"/>
                <a:gridCol w="1172011"/>
              </a:tblGrid>
              <a:tr h="108581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Thông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tin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An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mạng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Công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nghệ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thuật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phần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cứng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máy</a:t>
                      </a:r>
                      <a:r>
                        <a:rPr lang="en-US" sz="2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tính</a:t>
                      </a:r>
                      <a:endParaRPr lang="en-US" sz="2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5480105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Lập trình máy tính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22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 trị mạng máy tính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5480209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Thiết kế trang Web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5480214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  <a:tr h="57422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Tin học ứng dụng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5480205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6447" marR="46447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6124339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8600" y="274638"/>
            <a:ext cx="8763000" cy="944562"/>
          </a:xfrm>
        </p:spPr>
        <p:txBody>
          <a:bodyPr>
            <a:normAutofit/>
          </a:bodyPr>
          <a:lstStyle/>
          <a:p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2. XÉT TUYỂN TRUNG CẤP: 1.450 CHỈ TIÊU</a:t>
            </a:r>
            <a:endParaRPr lang="en-US" sz="32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789698"/>
              </p:ext>
            </p:extLst>
          </p:nvPr>
        </p:nvGraphicFramePr>
        <p:xfrm>
          <a:off x="609600" y="1153157"/>
          <a:ext cx="8000999" cy="504531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764"/>
                <a:gridCol w="4593149"/>
                <a:gridCol w="1729074"/>
                <a:gridCol w="1172012"/>
              </a:tblGrid>
              <a:tr h="106869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TT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Ngành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đào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tạo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Mã ngành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Chỉ tiêu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học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cơ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bản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just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Tiếng Anh                       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5220206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Kinh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tế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26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Kế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toán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5340302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27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Quản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trị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doanh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nghiệp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vừa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và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nhỏ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5340417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Tài chính doanh nghiệp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5340201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b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  <a:tr h="446168"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Khoa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Xây</a:t>
                      </a: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US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dựng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44616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29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8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Kỹ thuật xây dựng</a:t>
                      </a:r>
                      <a:endParaRPr lang="en-US" sz="280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5580201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50</a:t>
                      </a:r>
                      <a:endParaRPr lang="en-US" sz="28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40258" marR="40258" marT="0" marB="0" anchor="ctr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305974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382000" cy="6324600"/>
          </a:xfrm>
        </p:spPr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de-DE" b="1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                      Thông </a:t>
            </a:r>
            <a:r>
              <a:rPr lang="de-DE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tin chi tiết, liên hệ:</a:t>
            </a:r>
            <a:endParaRPr lang="en-US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de-DE" b="1" dirty="0">
                <a:latin typeface="Times New Roman" pitchFamily="18" charset="0"/>
                <a:cs typeface="Times New Roman" pitchFamily="18" charset="0"/>
              </a:rPr>
              <a:t>Phòng Tuyển sinh – Đào tạo, Trường Cao đẳng Lý Tự Trọng TP. HCM.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>
                <a:latin typeface="Times New Roman" pitchFamily="18" charset="0"/>
                <a:cs typeface="Times New Roman" pitchFamily="18" charset="0"/>
              </a:rPr>
              <a:t>Email: </a:t>
            </a:r>
            <a:r>
              <a:rPr lang="en-US" b="1" u="sng" dirty="0">
                <a:latin typeface="Times New Roman" pitchFamily="18" charset="0"/>
                <a:cs typeface="Times New Roman" pitchFamily="18" charset="0"/>
                <a:hlinkClick r:id="rId2"/>
              </a:rPr>
              <a:t>tuyensinh@LTTC.edu.vn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		</a:t>
            </a:r>
            <a:endParaRPr lang="en-US" b="1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i="1" dirty="0" smtClean="0">
                <a:latin typeface="Times New Roman" pitchFamily="18" charset="0"/>
                <a:cs typeface="Times New Roman" pitchFamily="18" charset="0"/>
              </a:rPr>
              <a:t>W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ebsite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 </a:t>
            </a:r>
            <a:r>
              <a:rPr lang="en-US" b="1" i="1" u="sng" dirty="0">
                <a:latin typeface="Times New Roman" pitchFamily="18" charset="0"/>
                <a:cs typeface="Times New Roman" pitchFamily="18" charset="0"/>
                <a:hlinkClick r:id="rId3"/>
              </a:rPr>
              <a:t>www.LTTC.edu.vn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pPr>
              <a:buFont typeface="Times New Roman" pitchFamily="18" charset="0"/>
              <a:buChar char="-"/>
            </a:pP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thoại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b="1" dirty="0">
                <a:latin typeface="Times New Roman" pitchFamily="18" charset="0"/>
                <a:cs typeface="Times New Roman" pitchFamily="18" charset="0"/>
              </a:rPr>
              <a:t>: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(028) 38 110 521	</a:t>
            </a:r>
            <a:r>
              <a:rPr lang="en-US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0964 216 994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Đệ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Phó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Hiệu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trưởng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0909 617 880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Hồ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Sĩ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Phụ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trách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0981 820 082	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Lương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Xuân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Thịnh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  <a:p>
            <a:r>
              <a:rPr lang="en-US" b="1" dirty="0">
                <a:latin typeface="Times New Roman" pitchFamily="18" charset="0"/>
                <a:cs typeface="Times New Roman" pitchFamily="18" charset="0"/>
              </a:rPr>
              <a:t>0966 833 168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Thầy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Võ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Minh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Phương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Chuyên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viên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                         </a:t>
            </a:r>
          </a:p>
          <a:p>
            <a:pPr marL="0" indent="0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                              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Phòng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Tuyển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–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Đào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dirty="0"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16336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534400" cy="1112838"/>
          </a:xfrm>
        </p:spPr>
        <p:txBody>
          <a:bodyPr>
            <a:noAutofit/>
          </a:bodyPr>
          <a:lstStyle/>
          <a:p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TRƯỜNG CAO ĐẲNG LÝ TỰ TRỌNG </a:t>
            </a:r>
            <a:b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36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THÀNH PHỐ HỒ CHÍ MINH</a:t>
            </a:r>
            <a:endParaRPr lang="en-US" sz="3600" dirty="0">
              <a:solidFill>
                <a:srgbClr val="FF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buNone/>
            </a:pPr>
            <a:r>
              <a:rPr lang="en-US" dirty="0" smtClean="0"/>
              <a:t>	</a:t>
            </a:r>
            <a:r>
              <a:rPr lang="en-US" dirty="0" smtClean="0"/>
              <a:t>        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Trân trọng cảm </a:t>
            </a:r>
            <a:r>
              <a:rPr lang="en-US" sz="4000" dirty="0" smtClean="0">
                <a:latin typeface="Times New Roman" pitchFamily="18" charset="0"/>
                <a:cs typeface="Times New Roman" pitchFamily="18" charset="0"/>
              </a:rPr>
              <a:t>ơn </a:t>
            </a:r>
            <a:endParaRPr lang="en-US" sz="4000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Chúc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sức khỏe quý thầy cô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giáo, quý vị PHHS 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và chúc các em học sinh đạt kết quả tốt trong học tập.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Kính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chào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!</a:t>
            </a:r>
          </a:p>
          <a:p>
            <a:pPr marL="0" indent="0" algn="just">
              <a:buNone/>
            </a:pPr>
            <a:r>
              <a:rPr lang="en-US" dirty="0">
                <a:latin typeface="Times New Roman" pitchFamily="18" charset="0"/>
                <a:cs typeface="Times New Roman" pitchFamily="18" charset="0"/>
              </a:rPr>
              <a:t>	</a:t>
            </a:r>
            <a:endParaRPr lang="en-US" dirty="0" smtClean="0">
              <a:latin typeface="Times New Roman" pitchFamily="18" charset="0"/>
              <a:cs typeface="Times New Roman" pitchFamily="18" charset="0"/>
            </a:endParaRPr>
          </a:p>
          <a:p>
            <a:pPr marL="0" indent="0" algn="just">
              <a:buNone/>
            </a:pP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909719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189</TotalTime>
  <Words>2089</Words>
  <Application>Microsoft Office PowerPoint</Application>
  <PresentationFormat>On-screen Show (4:3)</PresentationFormat>
  <Paragraphs>430</Paragraphs>
  <Slides>26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Office Theme</vt:lpstr>
      <vt:lpstr>TRƯỜNG CAO ĐẲNG LÝ TỰ TRỌNG  THÀNH PHỐ HỒ CHÍ MINH</vt:lpstr>
      <vt:lpstr>I. GIỚI THIỆU VỀ TRƯỜNG</vt:lpstr>
      <vt:lpstr>I. GIỚI THIỆU VỀ TRƯỜNG</vt:lpstr>
      <vt:lpstr> II. ĐIỀU KIỆN HỌC TẬP VÀ SINH HOẠT </vt:lpstr>
      <vt:lpstr>II. ĐIỀU KIỆN HỌC TẬP VÀ SINH HOẠT</vt:lpstr>
      <vt:lpstr>II. ĐIỀU KIỆN HỌC TẬP VÀ SINH HOẠT</vt:lpstr>
      <vt:lpstr>II. ĐIỀU KIỆN HỌC TẬP VÀ SINH HOẠT</vt:lpstr>
      <vt:lpstr>III. TUYỂN SINH NĂM 2018</vt:lpstr>
      <vt:lpstr>1. XÉT TUYỂN CAO ĐẲNG: 4.350 CHỈ TIÊU 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1. XÉT TUYỂN CAO ĐẲNG: 4.350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2. XÉT TUYỂN TRUNG CẤP: 1.450 CHỈ TIÊU</vt:lpstr>
      <vt:lpstr>PowerPoint Presentation</vt:lpstr>
      <vt:lpstr>TRƯỜNG CAO ĐẲNG LÝ TỰ TRỌNG  THÀNH PHỐ HỒ CHÍ MINH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TRƯỜNG CAO ĐẲNG LÝ TỰ TRỌNG  THÀNH PHỐ HỒ CHÍ MINH</dc:title>
  <dc:creator>USER</dc:creator>
  <cp:lastModifiedBy>Windows User</cp:lastModifiedBy>
  <cp:revision>23</cp:revision>
  <dcterms:created xsi:type="dcterms:W3CDTF">2018-03-24T15:50:44Z</dcterms:created>
  <dcterms:modified xsi:type="dcterms:W3CDTF">2018-03-31T05:47:30Z</dcterms:modified>
</cp:coreProperties>
</file>